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3"/>
  </p:notesMasterIdLst>
  <p:sldIdLst>
    <p:sldId id="286" r:id="rId2"/>
    <p:sldId id="284" r:id="rId3"/>
    <p:sldId id="287" r:id="rId4"/>
    <p:sldId id="288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71" r:id="rId15"/>
    <p:sldId id="273" r:id="rId16"/>
    <p:sldId id="275" r:id="rId17"/>
    <p:sldId id="277" r:id="rId18"/>
    <p:sldId id="268" r:id="rId19"/>
    <p:sldId id="278" r:id="rId20"/>
    <p:sldId id="290" r:id="rId21"/>
    <p:sldId id="297" r:id="rId22"/>
    <p:sldId id="280" r:id="rId23"/>
    <p:sldId id="293" r:id="rId24"/>
    <p:sldId id="269" r:id="rId25"/>
    <p:sldId id="292" r:id="rId26"/>
    <p:sldId id="294" r:id="rId27"/>
    <p:sldId id="281" r:id="rId28"/>
    <p:sldId id="295" r:id="rId29"/>
    <p:sldId id="282" r:id="rId30"/>
    <p:sldId id="285" r:id="rId31"/>
    <p:sldId id="298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CC6"/>
    <a:srgbClr val="191DD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6A0319-8729-4D0F-ADC6-B8C8D5AE5EF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CD2D14-D880-493D-818E-51F136460AF1}" type="pres">
      <dgm:prSet presAssocID="{256A0319-8729-4D0F-ADC6-B8C8D5AE5EF0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8AE2375-EBAE-460C-BC33-5F519FEEB798}" type="presOf" srcId="{256A0319-8729-4D0F-ADC6-B8C8D5AE5EF0}" destId="{B1CD2D14-D880-493D-818E-51F136460AF1}" srcOrd="0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09D1A4-6400-4C0F-8EDA-5F19F4154574}" type="doc">
      <dgm:prSet loTypeId="urn:microsoft.com/office/officeart/2005/8/layout/cycle6" loCatId="relationship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B869105C-32F6-4309-AFBF-E528514E81F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108 000 тонн никотина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CE5E22-7BDF-4E7D-AD82-26840C754F36}" type="parTrans" cxnId="{CE61541D-68B5-4C9A-AD96-0CC1F69B5D44}">
      <dgm:prSet/>
      <dgm:spPr/>
      <dgm:t>
        <a:bodyPr/>
        <a:lstStyle/>
        <a:p>
          <a:endParaRPr lang="ru-RU"/>
        </a:p>
      </dgm:t>
    </dgm:pt>
    <dgm:pt modelId="{13AB22AB-EEBC-4D56-8E92-DB0092B1B6D3}" type="sibTrans" cxnId="{CE61541D-68B5-4C9A-AD96-0CC1F69B5D44}">
      <dgm:prSet/>
      <dgm:spPr/>
      <dgm:t>
        <a:bodyPr/>
        <a:lstStyle/>
        <a:p>
          <a:endParaRPr lang="ru-RU"/>
        </a:p>
      </dgm:t>
    </dgm:pt>
    <dgm:pt modelId="{8DB3115B-F0E4-4673-99FC-FC7BB5C177E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720  тонн синильной кислоты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35FC98-100F-4EDD-AF59-E79B75CAF577}" type="parTrans" cxnId="{E92B2A22-77AE-4BC8-9D89-869D11F40CBE}">
      <dgm:prSet/>
      <dgm:spPr/>
      <dgm:t>
        <a:bodyPr/>
        <a:lstStyle/>
        <a:p>
          <a:endParaRPr lang="ru-RU"/>
        </a:p>
      </dgm:t>
    </dgm:pt>
    <dgm:pt modelId="{8F6FD640-3029-47B5-82D6-4C9A47FC9C4C}" type="sibTrans" cxnId="{E92B2A22-77AE-4BC8-9D89-869D11F40CBE}">
      <dgm:prSet/>
      <dgm:spPr/>
      <dgm:t>
        <a:bodyPr/>
        <a:lstStyle/>
        <a:p>
          <a:endParaRPr lang="ru-RU"/>
        </a:p>
      </dgm:t>
    </dgm:pt>
    <dgm:pt modelId="{733ED70E-5B94-42E3-812F-69C949ACBCDF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384 000 тонны аммиака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6C76F39-DE2F-4493-9593-E24D50A02586}" type="parTrans" cxnId="{6448AF96-07F4-48D0-BEBD-2F09651C8E2D}">
      <dgm:prSet/>
      <dgm:spPr/>
      <dgm:t>
        <a:bodyPr/>
        <a:lstStyle/>
        <a:p>
          <a:endParaRPr lang="ru-RU"/>
        </a:p>
      </dgm:t>
    </dgm:pt>
    <dgm:pt modelId="{B519D125-D83C-4538-B1CB-F0FA8A096020}" type="sibTrans" cxnId="{6448AF96-07F4-48D0-BEBD-2F09651C8E2D}">
      <dgm:prSet/>
      <dgm:spPr/>
      <dgm:t>
        <a:bodyPr/>
        <a:lstStyle/>
        <a:p>
          <a:endParaRPr lang="ru-RU"/>
        </a:p>
      </dgm:t>
    </dgm:pt>
    <dgm:pt modelId="{95E28C39-A77D-46EF-805B-51011DA01C2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55 000 тонн угарного газа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622B53-9EFB-44F8-8D1D-66C61F641761}" type="parTrans" cxnId="{D9A72FEF-1885-4E36-902B-6B0D2E514A60}">
      <dgm:prSet/>
      <dgm:spPr/>
      <dgm:t>
        <a:bodyPr/>
        <a:lstStyle/>
        <a:p>
          <a:endParaRPr lang="ru-RU"/>
        </a:p>
      </dgm:t>
    </dgm:pt>
    <dgm:pt modelId="{F7D7D2B7-C6BC-4423-9472-6E00A5312811}" type="sibTrans" cxnId="{D9A72FEF-1885-4E36-902B-6B0D2E514A60}">
      <dgm:prSet/>
      <dgm:spPr/>
      <dgm:t>
        <a:bodyPr/>
        <a:lstStyle/>
        <a:p>
          <a:endParaRPr lang="ru-RU"/>
        </a:p>
      </dgm:t>
    </dgm:pt>
    <dgm:pt modelId="{72E7EDE3-F893-446E-9063-3CA272CEFA5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6 000 000 тонн дегтя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5BE61F-D3C5-460D-9C04-DE75C8D06AB1}" type="parTrans" cxnId="{93C29BB9-4F96-40C1-85AF-DA3EF2AD95D3}">
      <dgm:prSet/>
      <dgm:spPr/>
      <dgm:t>
        <a:bodyPr/>
        <a:lstStyle/>
        <a:p>
          <a:endParaRPr lang="ru-RU"/>
        </a:p>
      </dgm:t>
    </dgm:pt>
    <dgm:pt modelId="{EA70A022-34F8-4726-9BA8-E1F550EB6340}" type="sibTrans" cxnId="{93C29BB9-4F96-40C1-85AF-DA3EF2AD95D3}">
      <dgm:prSet/>
      <dgm:spPr/>
      <dgm:t>
        <a:bodyPr/>
        <a:lstStyle/>
        <a:p>
          <a:endParaRPr lang="ru-RU"/>
        </a:p>
      </dgm:t>
    </dgm:pt>
    <dgm:pt modelId="{BF74C303-D9DE-4643-B2EC-078F7A02F92A}" type="pres">
      <dgm:prSet presAssocID="{C709D1A4-6400-4C0F-8EDA-5F19F41545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01294F-F230-4EB8-A57D-C188695A4EFA}" type="pres">
      <dgm:prSet presAssocID="{B869105C-32F6-4309-AFBF-E528514E81FD}" presName="node" presStyleLbl="node1" presStyleIdx="0" presStyleCnt="5" custScaleX="146483" custScaleY="131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10354-3287-4B09-82EA-DD73B8A1280A}" type="pres">
      <dgm:prSet presAssocID="{B869105C-32F6-4309-AFBF-E528514E81FD}" presName="spNode" presStyleCnt="0"/>
      <dgm:spPr/>
    </dgm:pt>
    <dgm:pt modelId="{CCD99C46-C746-4FE1-8606-E235CF732A33}" type="pres">
      <dgm:prSet presAssocID="{13AB22AB-EEBC-4D56-8E92-DB0092B1B6D3}" presName="sibTrans" presStyleLbl="sibTrans1D1" presStyleIdx="0" presStyleCnt="5"/>
      <dgm:spPr/>
      <dgm:t>
        <a:bodyPr/>
        <a:lstStyle/>
        <a:p>
          <a:endParaRPr lang="ru-RU"/>
        </a:p>
      </dgm:t>
    </dgm:pt>
    <dgm:pt modelId="{DC95E76F-386B-460A-8D76-FDC80BF35F4A}" type="pres">
      <dgm:prSet presAssocID="{8DB3115B-F0E4-4673-99FC-FC7BB5C177E6}" presName="node" presStyleLbl="node1" presStyleIdx="1" presStyleCnt="5" custScaleX="151301" custScaleY="127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5F5E4-1669-4331-B5B6-95E9B21879FE}" type="pres">
      <dgm:prSet presAssocID="{8DB3115B-F0E4-4673-99FC-FC7BB5C177E6}" presName="spNode" presStyleCnt="0"/>
      <dgm:spPr/>
    </dgm:pt>
    <dgm:pt modelId="{D192A59D-C3BE-459B-8C49-752F76BA07E7}" type="pres">
      <dgm:prSet presAssocID="{8F6FD640-3029-47B5-82D6-4C9A47FC9C4C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F70F605-5CD5-4F7B-8B62-9BAD59BB9B78}" type="pres">
      <dgm:prSet presAssocID="{733ED70E-5B94-42E3-812F-69C949ACBCDF}" presName="node" presStyleLbl="node1" presStyleIdx="2" presStyleCnt="5" custScaleX="131951" custScaleY="116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EE033C-4EBA-47F8-B367-36BD82F9EE5B}" type="pres">
      <dgm:prSet presAssocID="{733ED70E-5B94-42E3-812F-69C949ACBCDF}" presName="spNode" presStyleCnt="0"/>
      <dgm:spPr/>
    </dgm:pt>
    <dgm:pt modelId="{6C697567-BC35-4BFF-A025-95014BBDF935}" type="pres">
      <dgm:prSet presAssocID="{B519D125-D83C-4538-B1CB-F0FA8A09602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78CDFAFD-F2C6-4DA0-A3EB-0178921941D4}" type="pres">
      <dgm:prSet presAssocID="{95E28C39-A77D-46EF-805B-51011DA01C24}" presName="node" presStyleLbl="node1" presStyleIdx="3" presStyleCnt="5" custScaleX="134414" custScaleY="115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54D2F-2ECD-4321-B118-CA70E57B50DB}" type="pres">
      <dgm:prSet presAssocID="{95E28C39-A77D-46EF-805B-51011DA01C24}" presName="spNode" presStyleCnt="0"/>
      <dgm:spPr/>
    </dgm:pt>
    <dgm:pt modelId="{B0C597D6-ED9E-45BD-BD5A-145C55BBAE6B}" type="pres">
      <dgm:prSet presAssocID="{F7D7D2B7-C6BC-4423-9472-6E00A5312811}" presName="sibTrans" presStyleLbl="sibTrans1D1" presStyleIdx="3" presStyleCnt="5"/>
      <dgm:spPr/>
      <dgm:t>
        <a:bodyPr/>
        <a:lstStyle/>
        <a:p>
          <a:endParaRPr lang="ru-RU"/>
        </a:p>
      </dgm:t>
    </dgm:pt>
    <dgm:pt modelId="{3DAB300B-D2D5-45FE-BE18-1F45A4BCDB17}" type="pres">
      <dgm:prSet presAssocID="{72E7EDE3-F893-446E-9063-3CA272CEFA5C}" presName="node" presStyleLbl="node1" presStyleIdx="4" presStyleCnt="5" custScaleX="153764" custScaleY="1279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B03A4-F742-48B1-845D-8BEB9FD72B9B}" type="pres">
      <dgm:prSet presAssocID="{72E7EDE3-F893-446E-9063-3CA272CEFA5C}" presName="spNode" presStyleCnt="0"/>
      <dgm:spPr/>
    </dgm:pt>
    <dgm:pt modelId="{EB341F41-4868-4AD5-A29B-D27676F81C63}" type="pres">
      <dgm:prSet presAssocID="{EA70A022-34F8-4726-9BA8-E1F550EB634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CE61541D-68B5-4C9A-AD96-0CC1F69B5D44}" srcId="{C709D1A4-6400-4C0F-8EDA-5F19F4154574}" destId="{B869105C-32F6-4309-AFBF-E528514E81FD}" srcOrd="0" destOrd="0" parTransId="{8FCE5E22-7BDF-4E7D-AD82-26840C754F36}" sibTransId="{13AB22AB-EEBC-4D56-8E92-DB0092B1B6D3}"/>
    <dgm:cxn modelId="{83B24BC0-25A9-4632-9F45-5925B574BB27}" type="presOf" srcId="{72E7EDE3-F893-446E-9063-3CA272CEFA5C}" destId="{3DAB300B-D2D5-45FE-BE18-1F45A4BCDB17}" srcOrd="0" destOrd="0" presId="urn:microsoft.com/office/officeart/2005/8/layout/cycle6"/>
    <dgm:cxn modelId="{8CAE117F-F144-4764-8FD2-66AD1D1E6B83}" type="presOf" srcId="{733ED70E-5B94-42E3-812F-69C949ACBCDF}" destId="{FF70F605-5CD5-4F7B-8B62-9BAD59BB9B78}" srcOrd="0" destOrd="0" presId="urn:microsoft.com/office/officeart/2005/8/layout/cycle6"/>
    <dgm:cxn modelId="{D9A72FEF-1885-4E36-902B-6B0D2E514A60}" srcId="{C709D1A4-6400-4C0F-8EDA-5F19F4154574}" destId="{95E28C39-A77D-46EF-805B-51011DA01C24}" srcOrd="3" destOrd="0" parTransId="{B6622B53-9EFB-44F8-8D1D-66C61F641761}" sibTransId="{F7D7D2B7-C6BC-4423-9472-6E00A5312811}"/>
    <dgm:cxn modelId="{434E1B3E-D54B-4829-BBDB-19B5A5285456}" type="presOf" srcId="{8DB3115B-F0E4-4673-99FC-FC7BB5C177E6}" destId="{DC95E76F-386B-460A-8D76-FDC80BF35F4A}" srcOrd="0" destOrd="0" presId="urn:microsoft.com/office/officeart/2005/8/layout/cycle6"/>
    <dgm:cxn modelId="{78EDB165-1811-4E92-98CD-7259A439E20E}" type="presOf" srcId="{8F6FD640-3029-47B5-82D6-4C9A47FC9C4C}" destId="{D192A59D-C3BE-459B-8C49-752F76BA07E7}" srcOrd="0" destOrd="0" presId="urn:microsoft.com/office/officeart/2005/8/layout/cycle6"/>
    <dgm:cxn modelId="{14363719-0934-45F2-88DF-E4B3D690641D}" type="presOf" srcId="{95E28C39-A77D-46EF-805B-51011DA01C24}" destId="{78CDFAFD-F2C6-4DA0-A3EB-0178921941D4}" srcOrd="0" destOrd="0" presId="urn:microsoft.com/office/officeart/2005/8/layout/cycle6"/>
    <dgm:cxn modelId="{3D07BF56-83C3-4671-8FEE-D2991F5B5BC6}" type="presOf" srcId="{B869105C-32F6-4309-AFBF-E528514E81FD}" destId="{8401294F-F230-4EB8-A57D-C188695A4EFA}" srcOrd="0" destOrd="0" presId="urn:microsoft.com/office/officeart/2005/8/layout/cycle6"/>
    <dgm:cxn modelId="{1766A3A7-9544-44F8-9185-7C87156F3DFB}" type="presOf" srcId="{B519D125-D83C-4538-B1CB-F0FA8A096020}" destId="{6C697567-BC35-4BFF-A025-95014BBDF935}" srcOrd="0" destOrd="0" presId="urn:microsoft.com/office/officeart/2005/8/layout/cycle6"/>
    <dgm:cxn modelId="{4B06C573-4656-4D53-BBB0-DA279CE0F882}" type="presOf" srcId="{13AB22AB-EEBC-4D56-8E92-DB0092B1B6D3}" destId="{CCD99C46-C746-4FE1-8606-E235CF732A33}" srcOrd="0" destOrd="0" presId="urn:microsoft.com/office/officeart/2005/8/layout/cycle6"/>
    <dgm:cxn modelId="{28669718-76B3-44BB-8175-39C67A26C1EE}" type="presOf" srcId="{F7D7D2B7-C6BC-4423-9472-6E00A5312811}" destId="{B0C597D6-ED9E-45BD-BD5A-145C55BBAE6B}" srcOrd="0" destOrd="0" presId="urn:microsoft.com/office/officeart/2005/8/layout/cycle6"/>
    <dgm:cxn modelId="{42B05DA9-B707-4EB5-A920-09DD85D531D6}" type="presOf" srcId="{EA70A022-34F8-4726-9BA8-E1F550EB6340}" destId="{EB341F41-4868-4AD5-A29B-D27676F81C63}" srcOrd="0" destOrd="0" presId="urn:microsoft.com/office/officeart/2005/8/layout/cycle6"/>
    <dgm:cxn modelId="{93C29BB9-4F96-40C1-85AF-DA3EF2AD95D3}" srcId="{C709D1A4-6400-4C0F-8EDA-5F19F4154574}" destId="{72E7EDE3-F893-446E-9063-3CA272CEFA5C}" srcOrd="4" destOrd="0" parTransId="{545BE61F-D3C5-460D-9C04-DE75C8D06AB1}" sibTransId="{EA70A022-34F8-4726-9BA8-E1F550EB6340}"/>
    <dgm:cxn modelId="{E92B2A22-77AE-4BC8-9D89-869D11F40CBE}" srcId="{C709D1A4-6400-4C0F-8EDA-5F19F4154574}" destId="{8DB3115B-F0E4-4673-99FC-FC7BB5C177E6}" srcOrd="1" destOrd="0" parTransId="{5C35FC98-100F-4EDD-AF59-E79B75CAF577}" sibTransId="{8F6FD640-3029-47B5-82D6-4C9A47FC9C4C}"/>
    <dgm:cxn modelId="{125F1675-0647-4EA8-9E1F-8F862E2EA1E0}" type="presOf" srcId="{C709D1A4-6400-4C0F-8EDA-5F19F4154574}" destId="{BF74C303-D9DE-4643-B2EC-078F7A02F92A}" srcOrd="0" destOrd="0" presId="urn:microsoft.com/office/officeart/2005/8/layout/cycle6"/>
    <dgm:cxn modelId="{6448AF96-07F4-48D0-BEBD-2F09651C8E2D}" srcId="{C709D1A4-6400-4C0F-8EDA-5F19F4154574}" destId="{733ED70E-5B94-42E3-812F-69C949ACBCDF}" srcOrd="2" destOrd="0" parTransId="{86C76F39-DE2F-4493-9593-E24D50A02586}" sibTransId="{B519D125-D83C-4538-B1CB-F0FA8A096020}"/>
    <dgm:cxn modelId="{924AE3F3-F896-4FBF-B447-EFF27360BF92}" type="presParOf" srcId="{BF74C303-D9DE-4643-B2EC-078F7A02F92A}" destId="{8401294F-F230-4EB8-A57D-C188695A4EFA}" srcOrd="0" destOrd="0" presId="urn:microsoft.com/office/officeart/2005/8/layout/cycle6"/>
    <dgm:cxn modelId="{1F105168-201D-4B41-BD02-6BE47BD418D5}" type="presParOf" srcId="{BF74C303-D9DE-4643-B2EC-078F7A02F92A}" destId="{D9710354-3287-4B09-82EA-DD73B8A1280A}" srcOrd="1" destOrd="0" presId="urn:microsoft.com/office/officeart/2005/8/layout/cycle6"/>
    <dgm:cxn modelId="{569F0763-3CFF-401D-BEE0-8538DA8C8DB9}" type="presParOf" srcId="{BF74C303-D9DE-4643-B2EC-078F7A02F92A}" destId="{CCD99C46-C746-4FE1-8606-E235CF732A33}" srcOrd="2" destOrd="0" presId="urn:microsoft.com/office/officeart/2005/8/layout/cycle6"/>
    <dgm:cxn modelId="{3499D1A2-451B-46BD-B354-D7297111688D}" type="presParOf" srcId="{BF74C303-D9DE-4643-B2EC-078F7A02F92A}" destId="{DC95E76F-386B-460A-8D76-FDC80BF35F4A}" srcOrd="3" destOrd="0" presId="urn:microsoft.com/office/officeart/2005/8/layout/cycle6"/>
    <dgm:cxn modelId="{E5C69A35-D1F8-4F93-99E9-1DBC93E8DBDE}" type="presParOf" srcId="{BF74C303-D9DE-4643-B2EC-078F7A02F92A}" destId="{E335F5E4-1669-4331-B5B6-95E9B21879FE}" srcOrd="4" destOrd="0" presId="urn:microsoft.com/office/officeart/2005/8/layout/cycle6"/>
    <dgm:cxn modelId="{AA0C96BD-9341-4400-B184-EAABA006F5BE}" type="presParOf" srcId="{BF74C303-D9DE-4643-B2EC-078F7A02F92A}" destId="{D192A59D-C3BE-459B-8C49-752F76BA07E7}" srcOrd="5" destOrd="0" presId="urn:microsoft.com/office/officeart/2005/8/layout/cycle6"/>
    <dgm:cxn modelId="{E26AE05B-883A-4CA8-A8C7-0DC4DCFD544B}" type="presParOf" srcId="{BF74C303-D9DE-4643-B2EC-078F7A02F92A}" destId="{FF70F605-5CD5-4F7B-8B62-9BAD59BB9B78}" srcOrd="6" destOrd="0" presId="urn:microsoft.com/office/officeart/2005/8/layout/cycle6"/>
    <dgm:cxn modelId="{F8F14FCB-BEC2-424E-885E-C75803145440}" type="presParOf" srcId="{BF74C303-D9DE-4643-B2EC-078F7A02F92A}" destId="{96EE033C-4EBA-47F8-B367-36BD82F9EE5B}" srcOrd="7" destOrd="0" presId="urn:microsoft.com/office/officeart/2005/8/layout/cycle6"/>
    <dgm:cxn modelId="{C27F3D60-A05C-4898-99FA-CDF89FCA57B3}" type="presParOf" srcId="{BF74C303-D9DE-4643-B2EC-078F7A02F92A}" destId="{6C697567-BC35-4BFF-A025-95014BBDF935}" srcOrd="8" destOrd="0" presId="urn:microsoft.com/office/officeart/2005/8/layout/cycle6"/>
    <dgm:cxn modelId="{DEA8DFD5-CEE0-4780-9851-311737E3E11E}" type="presParOf" srcId="{BF74C303-D9DE-4643-B2EC-078F7A02F92A}" destId="{78CDFAFD-F2C6-4DA0-A3EB-0178921941D4}" srcOrd="9" destOrd="0" presId="urn:microsoft.com/office/officeart/2005/8/layout/cycle6"/>
    <dgm:cxn modelId="{D6770101-A58B-4A64-934D-E6A937EF9487}" type="presParOf" srcId="{BF74C303-D9DE-4643-B2EC-078F7A02F92A}" destId="{98A54D2F-2ECD-4321-B118-CA70E57B50DB}" srcOrd="10" destOrd="0" presId="urn:microsoft.com/office/officeart/2005/8/layout/cycle6"/>
    <dgm:cxn modelId="{77B34B38-3466-4FC0-BE22-3AEC9BE57FB3}" type="presParOf" srcId="{BF74C303-D9DE-4643-B2EC-078F7A02F92A}" destId="{B0C597D6-ED9E-45BD-BD5A-145C55BBAE6B}" srcOrd="11" destOrd="0" presId="urn:microsoft.com/office/officeart/2005/8/layout/cycle6"/>
    <dgm:cxn modelId="{3F474862-C375-486C-890A-537380963F79}" type="presParOf" srcId="{BF74C303-D9DE-4643-B2EC-078F7A02F92A}" destId="{3DAB300B-D2D5-45FE-BE18-1F45A4BCDB17}" srcOrd="12" destOrd="0" presId="urn:microsoft.com/office/officeart/2005/8/layout/cycle6"/>
    <dgm:cxn modelId="{4AA6E28C-82B3-472B-B901-49BB49F6C7BB}" type="presParOf" srcId="{BF74C303-D9DE-4643-B2EC-078F7A02F92A}" destId="{5C3B03A4-F742-48B1-845D-8BEB9FD72B9B}" srcOrd="13" destOrd="0" presId="urn:microsoft.com/office/officeart/2005/8/layout/cycle6"/>
    <dgm:cxn modelId="{3E1A3819-F4D5-4F5A-9519-95D6CC24D483}" type="presParOf" srcId="{BF74C303-D9DE-4643-B2EC-078F7A02F92A}" destId="{EB341F41-4868-4AD5-A29B-D27676F81C63}" srcOrd="14" destOrd="0" presId="urn:microsoft.com/office/officeart/2005/8/layout/cycle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036C6-794E-4CA6-8952-0885E92FA30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F9643-F1F9-4C54-8099-D220A14DB5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F9643-F1F9-4C54-8099-D220A14DB5A0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47C6C-7B03-466C-A2B7-3F6AE16BF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F9A42-E31B-4AC6-AE9D-F94FB2F18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446E11A-78C7-474D-ABD2-9AD9427446A8}" type="datetimeFigureOut">
              <a:rPr lang="ru-RU" smtClean="0"/>
              <a:pPr/>
              <a:t>14.12.2013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FDF60D-C8B7-431C-8C0D-EC5C601475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851648" cy="20002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Вредное  влияние курения</a:t>
            </a:r>
            <a:br>
              <a:rPr lang="ru-RU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на организм человека   </a:t>
            </a:r>
            <a:endParaRPr lang="ru-RU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0034" y="3071810"/>
            <a:ext cx="7854696" cy="33437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 </a:t>
            </a:r>
          </a:p>
          <a:p>
            <a:pPr lvl="0"/>
            <a:r>
              <a:rPr lang="ru-RU" b="1" dirty="0" smtClean="0"/>
              <a:t>“Яд, который не действует </a:t>
            </a:r>
          </a:p>
          <a:p>
            <a:pPr lvl="0"/>
            <a:r>
              <a:rPr lang="ru-RU" b="1" dirty="0" smtClean="0"/>
              <a:t>сразу, не становится</a:t>
            </a:r>
          </a:p>
          <a:p>
            <a:pPr lvl="0"/>
            <a:r>
              <a:rPr lang="ru-RU" b="1" dirty="0" smtClean="0"/>
              <a:t> менее опасным”. </a:t>
            </a:r>
          </a:p>
          <a:p>
            <a:pPr lvl="0"/>
            <a:r>
              <a:rPr lang="ru-RU" dirty="0" smtClean="0"/>
              <a:t>      </a:t>
            </a:r>
            <a:endParaRPr lang="ru-RU" dirty="0" smtClean="0"/>
          </a:p>
          <a:p>
            <a:pPr lvl="0"/>
            <a:r>
              <a:rPr lang="ru-RU" dirty="0" smtClean="0"/>
              <a:t>               Г.Э</a:t>
            </a:r>
            <a:r>
              <a:rPr lang="ru-RU" dirty="0" smtClean="0"/>
              <a:t>. Лессинг</a:t>
            </a: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Выполнил: учитель химии 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биологии 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МОБУ СОШ ЛГО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с.Пантелеймоновка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Окладникова Е.В.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298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	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	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Легкие курильщика, стаж 10 лет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285720" y="1714488"/>
            <a:ext cx="3286148" cy="4381512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Выкуривая пачку сигарет в день, курильщик получает дозу облучения, в 3,5 раза превышающую предельно допустимую.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Легкие курильщика, стаж 10 лет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929058" y="1643050"/>
            <a:ext cx="485778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371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</a:rPr>
              <a:t>    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Легкие курильщика, стаж 15 лет</a:t>
            </a:r>
            <a:r>
              <a:rPr lang="ru-RU" sz="3200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214282" y="2000240"/>
            <a:ext cx="3071834" cy="4024322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легкие из сигарет попадает сажа, за 15 лет в них скапливается до 4,5 кг сажи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Легкие курильщика, стаж 15 лет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428992" y="1643050"/>
            <a:ext cx="528641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Легкие курильщика, стаж 25 лет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Легкие курильщика, стаж 25 лет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142984"/>
            <a:ext cx="7000924" cy="5471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00013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   </a:t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Рак легкого у курящего человека</a:t>
            </a:r>
            <a:r>
              <a:rPr lang="ru-RU" sz="4000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457200" y="1285860"/>
            <a:ext cx="3757610" cy="514353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медицине известен случай, когда при вскрытии трупа скальпель заскрежетал о камень. Это оказалось, что в легких скопилось  около 1,5 кг угля. Курил этот человек около 25 лет и умер от рака легких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Содержимое 3" descr="Рак легкого у курящего человека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500562" y="1214422"/>
            <a:ext cx="4071966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620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dirty="0" smtClean="0"/>
              <a:t>	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  Влияние курения на    	кровеносную систему человека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4488"/>
            <a:ext cx="4038600" cy="464347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Курение повышает кровяное давление: кровеносные сосуды сжимаются, вынуждая сердце сокращаться лишние 20 – 25 тысяч раз в сутки, как результат сердце расширяется и повреждается.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Курение способствует увеличению уровня холестерина в крови, что приводит к образованию тромбов, а это ведёт к таким заболеваниям как атеросклероз, инфаркт миокарда, </a:t>
            </a:r>
            <a:r>
              <a:rPr lang="ru-RU" sz="2100" b="1" dirty="0" err="1" smtClean="0">
                <a:latin typeface="Times New Roman" pitchFamily="18" charset="0"/>
                <a:cs typeface="Times New Roman" pitchFamily="18" charset="0"/>
              </a:rPr>
              <a:t>облитерирующий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эндартериит  (гангрена ног).</a:t>
            </a:r>
          </a:p>
        </p:txBody>
      </p:sp>
      <p:pic>
        <p:nvPicPr>
          <p:cNvPr id="2" name="Picture 7" descr="к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29124" y="2000240"/>
            <a:ext cx="4394199" cy="4000528"/>
          </a:xfr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7629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sz="44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Гангрена ног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00174"/>
            <a:ext cx="8229600" cy="128588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Суть  заболевания  заключается  в  сужении  и заращении  просвета  артерии, далее  нарушается питание  тканей  и  их  онемение  и  омертвение.</a:t>
            </a:r>
          </a:p>
        </p:txBody>
      </p:sp>
      <p:pic>
        <p:nvPicPr>
          <p:cNvPr id="4100" name="Picture 5" descr="post-4634-117675779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86116" y="4143380"/>
            <a:ext cx="2641600" cy="1981200"/>
          </a:xfrm>
          <a:noFill/>
        </p:spPr>
      </p:pic>
      <p:pic>
        <p:nvPicPr>
          <p:cNvPr id="4101" name="Picture 5" descr="post-4634-117675779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786058"/>
            <a:ext cx="6072230" cy="3643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/>
              <a:t>	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Никотин нарушает  функцию 	 	      щитовидной железы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85926"/>
            <a:ext cx="3900486" cy="47863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Затрудняется подача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йода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этой почве развивается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базедова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болезнь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в народе она называется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пучеглазием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При лечении этой болезни обязательным условием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отказ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курения.</a:t>
            </a:r>
          </a:p>
        </p:txBody>
      </p:sp>
      <p:pic>
        <p:nvPicPr>
          <p:cNvPr id="7172" name="Picture 10" descr="дллооо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79963" y="2000240"/>
            <a:ext cx="3771900" cy="3929090"/>
          </a:xfr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Влияние табачного дыма на органы    	   	пищеварительного тракта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42984"/>
            <a:ext cx="4038600" cy="542928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b="1" dirty="0" smtClean="0"/>
              <a:t>У курильщика , язык покрывается грязно – серым налётом, зубы желтеют,  появляется неприятный запах изо рта, тошнота и изжога.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300" b="1" u="sng" dirty="0" smtClean="0"/>
              <a:t>Курение</a:t>
            </a:r>
            <a:r>
              <a:rPr lang="ru-RU" sz="2300" b="1" dirty="0" smtClean="0"/>
              <a:t> приводит к возникновению </a:t>
            </a:r>
            <a:r>
              <a:rPr lang="ru-RU" sz="2300" b="1" u="sng" dirty="0" smtClean="0"/>
              <a:t>гастрита</a:t>
            </a:r>
            <a:r>
              <a:rPr lang="ru-RU" sz="2300" b="1" dirty="0" smtClean="0"/>
              <a:t>, с возможным переходом </a:t>
            </a:r>
            <a:r>
              <a:rPr lang="ru-RU" sz="2300" b="1" u="sng" dirty="0" smtClean="0"/>
              <a:t>в язвенную болезнь.</a:t>
            </a:r>
          </a:p>
          <a:p>
            <a:pPr>
              <a:lnSpc>
                <a:spcPct val="80000"/>
              </a:lnSpc>
              <a:buSzPct val="70000"/>
              <a:defRPr/>
            </a:pPr>
            <a:r>
              <a:rPr lang="ru-RU" sz="2300" b="1" dirty="0" smtClean="0"/>
              <a:t>По данным ВОЗ, среди курящих показатель смертности от </a:t>
            </a:r>
            <a:r>
              <a:rPr lang="ru-RU" sz="2300" b="1" u="sng" dirty="0" smtClean="0"/>
              <a:t>рака</a:t>
            </a:r>
            <a:r>
              <a:rPr lang="ru-RU" sz="2300" b="1" dirty="0" smtClean="0"/>
              <a:t> </a:t>
            </a:r>
            <a:r>
              <a:rPr lang="ru-RU" sz="2300" b="1" u="sng" dirty="0" smtClean="0"/>
              <a:t>органов полости рта</a:t>
            </a:r>
            <a:r>
              <a:rPr lang="ru-RU" sz="2300" b="1" dirty="0" smtClean="0"/>
              <a:t>, и </a:t>
            </a:r>
            <a:r>
              <a:rPr lang="ru-RU" sz="2300" b="1" u="sng" dirty="0" smtClean="0"/>
              <a:t>пищевода</a:t>
            </a:r>
            <a:r>
              <a:rPr lang="ru-RU" sz="2300" b="1" dirty="0" smtClean="0"/>
              <a:t> в 4 раза выше, чем в группе некурящих.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/>
          </a:p>
        </p:txBody>
      </p:sp>
      <p:pic>
        <p:nvPicPr>
          <p:cNvPr id="9220" name="Picture 9" descr="information_items_119066390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00628" y="1643050"/>
            <a:ext cx="3786214" cy="4357718"/>
          </a:xfr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 Рак губы курящего человека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Болезни курильщика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142984"/>
            <a:ext cx="6572296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229600" cy="121442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	Курение влияет  на нервную 			систему  подростка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20040" y="1142984"/>
            <a:ext cx="4251960" cy="571501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200" dirty="0" smtClean="0"/>
              <a:t> </a:t>
            </a:r>
            <a:r>
              <a:rPr lang="ru-RU" sz="2200" dirty="0" smtClean="0">
                <a:effectLst/>
              </a:rPr>
              <a:t>Никотин попадает в мозг </a:t>
            </a:r>
            <a:r>
              <a:rPr lang="ru-RU" sz="2200" b="1" u="sng" dirty="0" smtClean="0">
                <a:effectLst/>
              </a:rPr>
              <a:t>через 7 секунд </a:t>
            </a:r>
            <a:r>
              <a:rPr lang="ru-RU" sz="2200" dirty="0" smtClean="0">
                <a:effectLst/>
              </a:rPr>
              <a:t>после первой затяжки и вызывает </a:t>
            </a:r>
            <a:r>
              <a:rPr lang="ru-RU" sz="2200" u="sng" dirty="0" smtClean="0">
                <a:effectLst/>
              </a:rPr>
              <a:t>нервные расстройства у подростков</a:t>
            </a:r>
            <a:r>
              <a:rPr lang="ru-RU" sz="2200" dirty="0" smtClean="0">
                <a:effectLst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/>
              <a:t> Появляются </a:t>
            </a:r>
            <a:r>
              <a:rPr lang="ru-RU" sz="2200" u="sng" dirty="0" smtClean="0"/>
              <a:t>головные боли</a:t>
            </a:r>
            <a:r>
              <a:rPr lang="ru-RU" sz="2200" dirty="0" smtClean="0"/>
              <a:t>, </a:t>
            </a:r>
            <a:r>
              <a:rPr lang="ru-RU" sz="2200" u="sng" dirty="0" smtClean="0"/>
              <a:t>головокружение</a:t>
            </a:r>
            <a:r>
              <a:rPr lang="ru-RU" sz="2200" dirty="0" smtClean="0"/>
              <a:t>,  они плохо спят, становятся </a:t>
            </a:r>
            <a:r>
              <a:rPr lang="ru-RU" sz="2200" u="sng" dirty="0" smtClean="0"/>
              <a:t>раздражительными</a:t>
            </a:r>
            <a:r>
              <a:rPr lang="ru-RU" sz="2200" dirty="0" smtClean="0"/>
              <a:t>, у них </a:t>
            </a:r>
            <a:r>
              <a:rPr lang="ru-RU" sz="2200" u="sng" dirty="0" smtClean="0"/>
              <a:t>ослабевает внимание</a:t>
            </a:r>
            <a:r>
              <a:rPr lang="ru-RU" sz="2200" dirty="0" smtClean="0"/>
              <a:t>, </a:t>
            </a:r>
            <a:r>
              <a:rPr lang="ru-RU" sz="2200" u="sng" dirty="0" smtClean="0"/>
              <a:t>ухудшается память </a:t>
            </a:r>
            <a:r>
              <a:rPr lang="ru-RU" sz="2200" dirty="0" smtClean="0"/>
              <a:t>и </a:t>
            </a:r>
            <a:r>
              <a:rPr lang="ru-RU" sz="2200" u="sng" dirty="0" smtClean="0"/>
              <a:t>нарушается умственная активность.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dirty="0" smtClean="0"/>
              <a:t>Наибольший вред  приносит «</a:t>
            </a:r>
            <a:r>
              <a:rPr lang="ru-RU" sz="2200" u="sng" dirty="0" smtClean="0"/>
              <a:t>тайное курение»</a:t>
            </a:r>
            <a:r>
              <a:rPr lang="ru-RU" sz="2200" dirty="0" smtClean="0"/>
              <a:t>, сопряженное с быстрыми затяжками, так как при этом происходит стремительное сгорание табака, и в дым переходит до 40 % никотина, вместо 20%.</a:t>
            </a:r>
          </a:p>
        </p:txBody>
      </p:sp>
      <p:pic>
        <p:nvPicPr>
          <p:cNvPr id="14340" name="Picture 20" descr="лььььббл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14877" y="1643050"/>
            <a:ext cx="4105274" cy="4214842"/>
          </a:xfr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357158" y="428604"/>
            <a:ext cx="8372475" cy="12858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целенаправленно формировать осознанное отрицательное отношение к курению.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4294967295"/>
          </p:nvPr>
        </p:nvSpPr>
        <p:spPr>
          <a:xfrm>
            <a:off x="428596" y="1571612"/>
            <a:ext cx="8229600" cy="492920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образовательные: раскрыть причины, ведущие к болезненной привязанности к курению; на конкретных примерах доказать пагубное влияние на организм человека никотина; показать, что курение вредит не только курящему человеку, но и всему обществу, что курение- это не только проблема отдельного человека, это проблема всего общества;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развивающие: развивать память, внимание, познавательный интерес, вырабатывать умение правильно делать обоснованные выводы;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воспитательные: продолжать формировать активную жизненную позицию и здоровый образ жизни.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		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Влияние курения на 				  половую  систему</a:t>
            </a:r>
            <a:endParaRPr lang="ru-RU" sz="4000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85720" y="1571612"/>
            <a:ext cx="4471990" cy="52863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России курят 65% мужчин 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и 30% женщин, особенно большой  вред никотин приносит женщинам;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Врачи-специалисты обнаружили следующую закономерность: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страдают бесплодием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прежде всего те девушки, которые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закурили в возрасте 12-14-16 лет,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 как каждая клетка нашего организма только  к 18- 20 годам имеет плотные грани, препятствующие проникновению во внутрь клетки всевозможных шлаков, имеющихся в крови.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pic>
        <p:nvPicPr>
          <p:cNvPr id="1026" name="Picture 2" descr="C:\Users\влад\Desktop\Сч. семья\iCA8128N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214554"/>
            <a:ext cx="4143404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3422"/>
          </a:xfrm>
        </p:spPr>
        <p:txBody>
          <a:bodyPr/>
          <a:lstStyle/>
          <a:p>
            <a:r>
              <a:rPr lang="ru-RU" dirty="0" smtClean="0"/>
              <a:t>	</a:t>
            </a:r>
            <a:endParaRPr lang="ru-RU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428736"/>
            <a:ext cx="4038600" cy="5143536"/>
          </a:xfrm>
        </p:spPr>
        <p:txBody>
          <a:bodyPr>
            <a:normAutofit fontScale="77500" lnSpcReduction="2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Если женщина курит во время беременности, то повышается вероятность самопроизвольных абортов, преждевременных родов, маточных кровотечений, рождения мертвых детей.</a:t>
            </a:r>
          </a:p>
          <a:p>
            <a:r>
              <a:rPr lang="ru-RU" sz="3000" dirty="0" smtClean="0"/>
              <a:t> Дети курящих родителей чаще болеют, у них ослаблен иммунитет, бывают судороги, эпилепсия. Такие дети отстают в интеллектуальном развитии, им сложнее учиться в школе, часто бывают головные боли.</a:t>
            </a:r>
          </a:p>
          <a:p>
            <a:endParaRPr lang="ru-RU" dirty="0"/>
          </a:p>
        </p:txBody>
      </p:sp>
      <p:pic>
        <p:nvPicPr>
          <p:cNvPr id="2050" name="Picture 2" descr="C:\Users\влад\Desktop\курение\iCAXDW6VG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357298"/>
            <a:ext cx="3643337" cy="507209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214290"/>
            <a:ext cx="6286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	 Женщина и ребенок- 	 	неразделимые понятия</a:t>
            </a:r>
            <a:endParaRPr lang="ru-RU" sz="3600" dirty="0"/>
          </a:p>
        </p:txBody>
      </p:sp>
    </p:spTree>
  </p:cSld>
  <p:clrMapOvr>
    <a:masterClrMapping/>
  </p:clrMapOvr>
  <p:transition spd="med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Курящие женщины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7158" y="1285860"/>
            <a:ext cx="4214842" cy="55721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как правило, рано стареют, кожа  на  пальцах желтеет, а на лице очень быстро истончается, становится дряблой, образуя глубокие морщины. </a:t>
            </a:r>
          </a:p>
          <a:p>
            <a:pPr>
              <a:lnSpc>
                <a:spcPct val="80000"/>
              </a:lnSpc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Голос у них становится хриплым, а манеры поведения  менее женственны.</a:t>
            </a:r>
          </a:p>
          <a:p>
            <a:pPr>
              <a:lnSpc>
                <a:spcPct val="80000"/>
              </a:lnSpc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ответ на вопрос заданный мальчикам: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«Как вы относитесь к тому, что курят девушки вашего возраста?»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они отвечают: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«… пусть курят, нам безразлично».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А на вопрос: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«Как вы относитесь к тому, что ваша жена будет курить?»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они отвечают (98%):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«… категорически нет, моя жена курить не будет!».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/>
          </a:p>
        </p:txBody>
      </p:sp>
      <p:pic>
        <p:nvPicPr>
          <p:cNvPr id="19460" name="Picture 6" descr="small_information_items_118355576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142984"/>
            <a:ext cx="4143404" cy="5357850"/>
          </a:xfr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19174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 	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Курящие  причиняют вред    	  			    окружающим</a:t>
            </a:r>
            <a:endParaRPr lang="ru-RU" sz="4000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457200" y="1500174"/>
            <a:ext cx="4038600" cy="5143536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Установлено, что в организме курильщика задерживается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20 % никотина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Еще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25 %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веществ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разрушается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сгорании, только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остается в окурке. Остальное количество, то есть </a:t>
            </a:r>
            <a:r>
              <a:rPr lang="ru-RU" sz="1800" b="1" u="sng" dirty="0" smtClean="0">
                <a:latin typeface="Times New Roman" pitchFamily="18" charset="0"/>
                <a:cs typeface="Times New Roman" pitchFamily="18" charset="0"/>
              </a:rPr>
              <a:t>50%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, загрязняет воздух помещений, в котором курят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 Человек, который находился в течение часа в накуренном помещении, получает такую же дозу ядовитых веществ, как будто он выкурил 4 сигареты.</a:t>
            </a:r>
          </a:p>
          <a:p>
            <a:r>
              <a:rPr lang="ru-RU" sz="1800" dirty="0" smtClean="0"/>
              <a:t>Дети более подвержены действию ядов табачного дыма. Известен случай, когда девочку положили спать в  комнате, где сушились листья табака, через несколько часов ребенок умер.</a:t>
            </a:r>
            <a:endParaRPr lang="ru-RU" sz="1800" dirty="0"/>
          </a:p>
        </p:txBody>
      </p:sp>
      <p:pic>
        <p:nvPicPr>
          <p:cNvPr id="9" name="Picture 2" descr="C:\Users\влад\Desktop\iCALFEQV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500562" y="2071678"/>
            <a:ext cx="4429156" cy="36433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 </a:t>
            </a: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Текст 11"/>
          <p:cNvSpPr>
            <a:spLocks noGrp="1"/>
          </p:cNvSpPr>
          <p:nvPr>
            <p:ph type="body" sz="half" idx="4294967295"/>
          </p:nvPr>
        </p:nvSpPr>
        <p:spPr>
          <a:xfrm>
            <a:off x="428596" y="500042"/>
            <a:ext cx="8229600" cy="12858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Курящие ежегодно     «выкуривают» в атмосферу</a:t>
            </a:r>
            <a:r>
              <a:rPr lang="ru-RU" sz="4400" dirty="0" smtClean="0"/>
              <a:t>:</a:t>
            </a:r>
            <a:endParaRPr lang="ru-RU" sz="4400" dirty="0"/>
          </a:p>
        </p:txBody>
      </p:sp>
      <p:graphicFrame>
        <p:nvGraphicFramePr>
          <p:cNvPr id="16" name="Схема 15"/>
          <p:cNvGraphicFramePr/>
          <p:nvPr/>
        </p:nvGraphicFramePr>
        <p:xfrm>
          <a:off x="642910" y="1928802"/>
          <a:ext cx="7786742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4773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	</a:t>
            </a:r>
            <a:r>
              <a:rPr lang="ru-RU" sz="44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При массовом 				 	   		распространении</a:t>
            </a:r>
            <a:endParaRPr lang="ru-RU" sz="44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4810" y="1571612"/>
            <a:ext cx="4471990" cy="5000660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ru-RU" sz="3200" dirty="0" smtClean="0"/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курение становится социально-опасным явлением. Ведь курящие люди отравляют атмосферу, повышают концентрацию канцерогенных веществ в воздухе. Не курящие люди, буквально, в принудительном порядке, вынуждены дышать «выхлопными газами» курящих.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\Desktop\iCANNME4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4143404" cy="421484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219074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	</a:t>
            </a:r>
            <a:r>
              <a:rPr lang="ru-RU" sz="28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Огромное число людей на Земле курит и продолжает жить. Люди видят, что курильщик(чаще в кино, но и в жизни тоже) может хорошо выглядеть, преуспевать, быть умным, обаятельным и любимым, и не верят, что курение  вредит здоровью.</a:t>
            </a:r>
            <a:endParaRPr lang="ru-RU" sz="28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1"/>
          </p:nvPr>
        </p:nvSpPr>
        <p:spPr>
          <a:xfrm>
            <a:off x="457200" y="2714620"/>
            <a:ext cx="8229600" cy="6429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	В чем причина такого явления?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влад\Desktop\iCAE1GMC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1928794" y="3500438"/>
            <a:ext cx="5143536" cy="307183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78579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Никотин- сильнодействующий яд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/>
          </a:bodyPr>
          <a:lstStyle/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Яд попадает в организм  малыми дозами, от которых тело человека успевает избавиться довольно быстро. Поэтому отравление никотином обычно хроническое      ( постоянное), а не острое. Представьте себе: каждый курильщик-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хронически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отравленный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Во Франции, в Ницце, в итоге конкурса «Кто больше выкурит» двое «победителей», выкурив по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сигарет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умерли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, а остальные участники с тяжелым отравлением попали в больницу.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Растущий организм примерно в два раза чувствительнее к никотину, чем взрослый, поэтому </a:t>
            </a:r>
            <a:r>
              <a:rPr lang="ru-RU" sz="2500" b="1" u="sng" dirty="0" smtClean="0">
                <a:latin typeface="Times New Roman" pitchFamily="18" charset="0"/>
                <a:cs typeface="Times New Roman" pitchFamily="18" charset="0"/>
              </a:rPr>
              <a:t>смерть  подростка может наступить, если  он одновременно выкурит полпачки сигарет.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2145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Ежегодно умирают более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миллионов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 от 					курения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527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			</a:t>
            </a:r>
            <a:r>
              <a:rPr lang="ru-RU" sz="2800" b="1" dirty="0" smtClean="0">
                <a:solidFill>
                  <a:srgbClr val="FF0000"/>
                </a:solidFill>
              </a:rPr>
              <a:t>       </a:t>
            </a:r>
            <a:r>
              <a:rPr lang="ru-RU" sz="3200" b="1" dirty="0" smtClean="0">
                <a:solidFill>
                  <a:srgbClr val="FF0000"/>
                </a:solidFill>
              </a:rPr>
              <a:t>Прогнозируется</a:t>
            </a:r>
          </a:p>
          <a:p>
            <a:pPr>
              <a:buNone/>
            </a:pPr>
            <a:r>
              <a:rPr lang="ru-RU" sz="2800" dirty="0" smtClean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Смертность от курения к середине 21 века будет ежегодно составлять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10 миллионов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человек, в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возрасте от 40 до 60 лет.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Потеря продолжительности жизни составляет около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лет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Данные Всемирной организации здравоохранения о вреде курения: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>
            <a:normAutofit fontScale="85000" lnSpcReduction="1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вероятность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инфаркта миокарда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у курильщиков в 10- 12 раз выше, чем у некурящих, а смертность от инфаркта выше в 5 раз;</a:t>
            </a:r>
          </a:p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каждая сигарета уменьшает продолжительность жизни на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5-15 мин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смертность от онкологических заболеваний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в 10-15 раз выше у курящих, чем у некурящих;</a:t>
            </a:r>
          </a:p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от 11 до 20% злостных курильщиков страдают половой слабостью( импотенцией), </a:t>
            </a: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курение- это одна из причин бесплодия;</a:t>
            </a:r>
          </a:p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каждый погибший ребенок остался бы жить, если бы их матери не курили или не окуривались бы окружающими;</a:t>
            </a:r>
          </a:p>
          <a:p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в России от курения умирает 375 тыс. человек  ежегодно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42889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Что имел в виду старец, говоря:</a:t>
            </a:r>
            <a:b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к курящему в дом не войдет вор,</a:t>
            </a:r>
            <a:b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его не укусит собака, он никогда </a:t>
            </a:r>
            <a:b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            не состариться?</a:t>
            </a:r>
            <a:endParaRPr lang="ru-RU" sz="36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\Desktop\woman-smoking-1[1]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5158" y="3071810"/>
            <a:ext cx="5213684" cy="342902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Твое будущее зависит от 			твоего выбора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endParaRPr lang="ru-RU" b="1" dirty="0"/>
          </a:p>
        </p:txBody>
      </p:sp>
      <p:pic>
        <p:nvPicPr>
          <p:cNvPr id="3074" name="Picture 2" descr="C:\Users\влад\Desktop\kurenie-kartinki-2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0"/>
            <a:ext cx="3857652" cy="4071966"/>
          </a:xfrm>
          <a:prstGeom prst="rect">
            <a:avLst/>
          </a:prstGeom>
          <a:noFill/>
        </p:spPr>
      </p:pic>
      <p:pic>
        <p:nvPicPr>
          <p:cNvPr id="3075" name="Picture 3" descr="C:\Users\влад\Desktop\bfaaf271b13e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000240"/>
            <a:ext cx="4429156" cy="407196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224978"/>
          </a:xfrm>
        </p:spPr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Я не советую вам начинать   	   курить, потому что…».</a:t>
            </a:r>
            <a:endParaRPr lang="ru-RU" sz="48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20002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ru-RU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Краткая история курения</a:t>
            </a:r>
            <a:r>
              <a:rPr lang="ru-RU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20000"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Христофор Колумб -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открыл для европейцев табак. Сам того не осознавая, он открыл новую эпоху истории, положив начало всеобщему увлечению «дымящими листьями табака» и тем самым произвел «революцию привычек».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Табак в Россию завезли англичане через Архангельск в 1585 году.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1698 году Петр 1   снял запрет на курение, так как продажа табака приносила немалые доходы, да и сам он стал заядлым курильщиком, после посещения Голландии. С тех пор курение стало быстро распространяться среди широких слоев населения.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857256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          Состав табачного дыма</a:t>
            </a:r>
            <a:endParaRPr lang="ru-RU" sz="44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Канцерогенные вещества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бензпирен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фенолы,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нитрозамин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гидразин, винилхлорид, соединения мышьяка и кадмия, радиоактивный полоний, олово, висмут-210 и др.);</a:t>
            </a:r>
          </a:p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Раздражающие вещества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из десятка веществ самый вредный- альдегид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пропеналь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акролеин);</a:t>
            </a:r>
          </a:p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Ядовитые вещества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оксид углерода(   ), сероводород, цианистый водород и др.;</a:t>
            </a:r>
          </a:p>
          <a:p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Ядовитые алкалоиды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норникотин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никотирин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никотеин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никотимин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никотин).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Воздействие курения  на органы и     	 	системы органов человека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457200" y="1428736"/>
            <a:ext cx="4329114" cy="5286412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Данные многочисленных медицинских исследований, проведенных в нашей стране и за рубежом, показали,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табачный дым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является отрицательным фактором,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способствующим возникновению серьезных заболеваний различных органов и их систем.</a:t>
            </a:r>
            <a:endParaRPr lang="ru-RU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29190" y="1981200"/>
            <a:ext cx="3757610" cy="411480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  <p:pic>
        <p:nvPicPr>
          <p:cNvPr id="7" name="Picture 5" descr="1143297402_posterchild_anim_sm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43504" y="1571612"/>
            <a:ext cx="3643338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357322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	Влияние табачного дыма на    			органы дыхания</a:t>
            </a:r>
            <a:endParaRPr lang="ru-RU" sz="4000" b="1" dirty="0">
              <a:solidFill>
                <a:srgbClr val="181CC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2686040" cy="411480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Легкие некурящего человека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4" name="Содержимое 3" descr="Легкие не курящего человека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357554" y="1785926"/>
            <a:ext cx="5319721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00108"/>
          </a:xfrm>
        </p:spPr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	</a:t>
            </a:r>
            <a:br>
              <a:rPr lang="ru-RU" b="1" dirty="0" smtClean="0"/>
            </a:br>
            <a:r>
              <a:rPr lang="ru-RU" b="1" dirty="0" smtClean="0"/>
              <a:t>	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Легкие курящего человека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1"/>
          </p:nvPr>
        </p:nvSpPr>
        <p:spPr>
          <a:xfrm>
            <a:off x="357158" y="1981200"/>
            <a:ext cx="2643206" cy="41148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30 лет курильщик поглощает от 800 г до    1кг никотина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4" name="Содержимое 3" descr="Легкие курящего человека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3428992" y="1285860"/>
            <a:ext cx="5200658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7157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	</a:t>
            </a:r>
            <a:br>
              <a:rPr lang="ru-RU" sz="4000" b="1" dirty="0" smtClean="0"/>
            </a:br>
            <a:r>
              <a:rPr lang="ru-RU" sz="4000" b="1" dirty="0" smtClean="0"/>
              <a:t>	</a:t>
            </a:r>
            <a:br>
              <a:rPr lang="ru-RU" sz="4000" b="1" dirty="0" smtClean="0"/>
            </a:br>
            <a:r>
              <a:rPr lang="ru-RU" sz="4000" b="1" dirty="0" smtClean="0"/>
              <a:t>   </a:t>
            </a:r>
            <a:r>
              <a:rPr lang="ru-RU" sz="4000" b="1" dirty="0" smtClean="0">
                <a:solidFill>
                  <a:srgbClr val="181CC6"/>
                </a:solidFill>
                <a:latin typeface="Times New Roman" pitchFamily="18" charset="0"/>
                <a:cs typeface="Times New Roman" pitchFamily="18" charset="0"/>
              </a:rPr>
              <a:t>Легкие курильщика, стаж 5 лет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457200" y="1714488"/>
            <a:ext cx="3257544" cy="464347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300 сигарет- доза радиации, равная по воздействию ежедневному посещению рентгеновского кабинета в течение года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pic>
        <p:nvPicPr>
          <p:cNvPr id="4" name="Содержимое 3" descr="Легкие курильщика, стаж 5 лет"/>
          <p:cNvPicPr>
            <a:picLocks noGrp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4429123" y="1714488"/>
            <a:ext cx="4000529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1462</TotalTime>
  <Words>1286</Words>
  <Application>Microsoft Office PowerPoint</Application>
  <PresentationFormat>Экран (4:3)</PresentationFormat>
  <Paragraphs>106</Paragraphs>
  <Slides>31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Поток</vt:lpstr>
      <vt:lpstr>Вредное  влияние курения на организм человека   </vt:lpstr>
      <vt:lpstr>Слайд 2</vt:lpstr>
      <vt:lpstr>      Что имел в виду старец, говоря:        к курящему в дом не войдет вор,        его не укусит собака, он никогда                     не состариться?</vt:lpstr>
      <vt:lpstr>      Краткая история курения </vt:lpstr>
      <vt:lpstr>          Состав табачного дыма</vt:lpstr>
      <vt:lpstr>      Воздействие курения  на органы и        системы органов человека</vt:lpstr>
      <vt:lpstr> Влияние табачного дыма на       органы дыхания</vt:lpstr>
      <vt:lpstr>             Легкие курящего человека </vt:lpstr>
      <vt:lpstr>        Легкие курильщика, стаж 5 лет </vt:lpstr>
      <vt:lpstr>             Легкие курильщика, стаж 10 лет </vt:lpstr>
      <vt:lpstr>    Легкие курильщика, стаж 15 лет </vt:lpstr>
      <vt:lpstr>Легкие курильщика, стаж 25 лет</vt:lpstr>
      <vt:lpstr>       Рак легкого у курящего человека </vt:lpstr>
      <vt:lpstr>          Влияние курения на     кровеносную систему человека </vt:lpstr>
      <vt:lpstr>                   Гангрена ног</vt:lpstr>
      <vt:lpstr> Никотин нарушает  функцию          щитовидной железы</vt:lpstr>
      <vt:lpstr>Влияние табачного дыма на органы         пищеварительного тракта</vt:lpstr>
      <vt:lpstr>        Рак губы курящего человека</vt:lpstr>
      <vt:lpstr> Курение влияет  на нервную    систему  подростка</vt:lpstr>
      <vt:lpstr>  Влияние курения на       половую  систему</vt:lpstr>
      <vt:lpstr> </vt:lpstr>
      <vt:lpstr>Курящие женщины </vt:lpstr>
      <vt:lpstr>  Курящие  причиняют вред              окружающим</vt:lpstr>
      <vt:lpstr> </vt:lpstr>
      <vt:lpstr> При массовом            распространении</vt:lpstr>
      <vt:lpstr> Огромное число людей на Земле курит и продолжает жить. Люди видят, что курильщик(чаще в кино, но и в жизни тоже) может хорошо выглядеть, преуспевать, быть умным, обаятельным и любимым, и не верят, что курение  вредит здоровью.</vt:lpstr>
      <vt:lpstr>Никотин- сильнодействующий яд</vt:lpstr>
      <vt:lpstr> Ежегодно умирают более  5 миллионов человек от      курения</vt:lpstr>
      <vt:lpstr>   Данные Всемирной организации здравоохранения о вреде курения:</vt:lpstr>
      <vt:lpstr> Твое будущее зависит от    твоего выбора</vt:lpstr>
      <vt:lpstr>   «Я не советую вам начинать       курить, потому что…».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по теме «Вредное  влияние курения    на организм человека».</dc:title>
  <dc:creator>влад</dc:creator>
  <cp:lastModifiedBy>Лена</cp:lastModifiedBy>
  <cp:revision>192</cp:revision>
  <dcterms:created xsi:type="dcterms:W3CDTF">2011-11-27T01:34:49Z</dcterms:created>
  <dcterms:modified xsi:type="dcterms:W3CDTF">2013-12-14T14:49:13Z</dcterms:modified>
</cp:coreProperties>
</file>